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notesMasterIdLst>
    <p:notesMasterId r:id="rId3"/>
  </p:notesMasterIdLst>
  <p:sldIdLst>
    <p:sldId id="256" r:id="rId2"/>
  </p:sldIdLst>
  <p:sldSz cx="25203150" cy="32404050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46075" indent="254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695325" indent="49213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042988" indent="74613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392238" indent="98425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6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D597"/>
    <a:srgbClr val="000000"/>
    <a:srgbClr val="CC0000"/>
    <a:srgbClr val="CC3300"/>
    <a:srgbClr val="990000"/>
    <a:srgbClr val="A50021"/>
    <a:srgbClr val="CCCC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Koyu Stil 1 - Vurgu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499" autoAdjust="0"/>
    <p:restoredTop sz="97035" autoAdjust="0"/>
  </p:normalViewPr>
  <p:slideViewPr>
    <p:cSldViewPr>
      <p:cViewPr>
        <p:scale>
          <a:sx n="33" d="100"/>
          <a:sy n="33" d="100"/>
        </p:scale>
        <p:origin x="2802" y="84"/>
      </p:cViewPr>
      <p:guideLst>
        <p:guide orient="horz" pos="10206"/>
        <p:guide pos="79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L:\Yay&#305;nlar\___UKMOK2015\deneyler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1982706341109015E-2"/>
          <c:y val="3.8285067996216809E-2"/>
          <c:w val="0.91073635166337708"/>
          <c:h val="0.80030497667607525"/>
        </c:manualLayout>
      </c:layout>
      <c:scatterChart>
        <c:scatterStyle val="lineMarker"/>
        <c:varyColors val="0"/>
        <c:ser>
          <c:idx val="0"/>
          <c:order val="0"/>
          <c:tx>
            <c:v>2 mg/L ZnO</c:v>
          </c:tx>
          <c:spPr>
            <a:ln w="28575">
              <a:noFill/>
            </a:ln>
          </c:spPr>
          <c:marker>
            <c:symbol val="diamond"/>
            <c:size val="11"/>
            <c:spPr>
              <a:solidFill>
                <a:srgbClr val="0070C0"/>
              </a:solidFill>
            </c:spPr>
          </c:marker>
          <c:trendline>
            <c:spPr>
              <a:ln w="12700"/>
            </c:spPr>
            <c:trendlineType val="linear"/>
            <c:dispRSqr val="1"/>
            <c:dispEq val="1"/>
            <c:trendlineLbl>
              <c:layout>
                <c:manualLayout>
                  <c:x val="0.11597218134809492"/>
                  <c:y val="0.15610952206947823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2000"/>
                  </a:pPr>
                  <a:endParaRPr lang="tr-TR"/>
                </a:p>
              </c:txPr>
            </c:trendlineLbl>
          </c:trendline>
          <c:xVal>
            <c:numRef>
              <c:f>MBbirleşik!$B$2:$S$2</c:f>
              <c:numCache>
                <c:formatCode>General</c:formatCode>
                <c:ptCount val="18"/>
                <c:pt idx="0">
                  <c:v>0</c:v>
                </c:pt>
                <c:pt idx="1">
                  <c:v>78</c:v>
                </c:pt>
                <c:pt idx="2">
                  <c:v>1039</c:v>
                </c:pt>
                <c:pt idx="3">
                  <c:v>1206</c:v>
                </c:pt>
                <c:pt idx="4">
                  <c:v>1278</c:v>
                </c:pt>
                <c:pt idx="5">
                  <c:v>1563</c:v>
                </c:pt>
                <c:pt idx="6">
                  <c:v>2459</c:v>
                </c:pt>
                <c:pt idx="7">
                  <c:v>2756</c:v>
                </c:pt>
                <c:pt idx="8">
                  <c:v>2977</c:v>
                </c:pt>
                <c:pt idx="9">
                  <c:v>180</c:v>
                </c:pt>
                <c:pt idx="10">
                  <c:v>356</c:v>
                </c:pt>
                <c:pt idx="11">
                  <c:v>420</c:v>
                </c:pt>
                <c:pt idx="12">
                  <c:v>653</c:v>
                </c:pt>
                <c:pt idx="13">
                  <c:v>895</c:v>
                </c:pt>
                <c:pt idx="14">
                  <c:v>1685</c:v>
                </c:pt>
                <c:pt idx="15">
                  <c:v>1865</c:v>
                </c:pt>
                <c:pt idx="16">
                  <c:v>2107</c:v>
                </c:pt>
                <c:pt idx="17">
                  <c:v>2359</c:v>
                </c:pt>
              </c:numCache>
            </c:numRef>
          </c:xVal>
          <c:yVal>
            <c:numRef>
              <c:f>MBbirleşik!$B$7:$S$7</c:f>
              <c:numCache>
                <c:formatCode>General</c:formatCode>
                <c:ptCount val="18"/>
                <c:pt idx="0">
                  <c:v>0</c:v>
                </c:pt>
                <c:pt idx="1">
                  <c:v>6.7833187605876019E-2</c:v>
                </c:pt>
                <c:pt idx="2">
                  <c:v>0.87622639217407461</c:v>
                </c:pt>
                <c:pt idx="3">
                  <c:v>1.02476503871636</c:v>
                </c:pt>
                <c:pt idx="4">
                  <c:v>1.0714076443503686</c:v>
                </c:pt>
                <c:pt idx="5">
                  <c:v>1.3697659588695745</c:v>
                </c:pt>
                <c:pt idx="6">
                  <c:v>2.0738774076869122</c:v>
                </c:pt>
                <c:pt idx="7">
                  <c:v>2.2677631715207598</c:v>
                </c:pt>
                <c:pt idx="8">
                  <c:v>2.3930499970347991</c:v>
                </c:pt>
                <c:pt idx="9">
                  <c:v>0.15975481235799999</c:v>
                </c:pt>
                <c:pt idx="10">
                  <c:v>0.32224587546299999</c:v>
                </c:pt>
                <c:pt idx="11">
                  <c:v>0.385487513</c:v>
                </c:pt>
                <c:pt idx="12">
                  <c:v>0.56019653479999998</c:v>
                </c:pt>
                <c:pt idx="13">
                  <c:v>0.73468844541</c:v>
                </c:pt>
                <c:pt idx="14">
                  <c:v>1.4191554313000001</c:v>
                </c:pt>
                <c:pt idx="15">
                  <c:v>1.5900424799999999</c:v>
                </c:pt>
                <c:pt idx="16">
                  <c:v>1.7199451210000001</c:v>
                </c:pt>
                <c:pt idx="17">
                  <c:v>1.9883561999999999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2F1-41AE-A9C5-E42D29943347}"/>
            </c:ext>
          </c:extLst>
        </c:ser>
        <c:ser>
          <c:idx val="1"/>
          <c:order val="1"/>
          <c:tx>
            <c:v>4 mg/L ZnO</c:v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trendline>
            <c:spPr>
              <a:ln w="12700"/>
            </c:spPr>
            <c:trendlineType val="linear"/>
            <c:dispRSqr val="1"/>
            <c:dispEq val="1"/>
            <c:trendlineLbl>
              <c:layout>
                <c:manualLayout>
                  <c:x val="0.15448012270650049"/>
                  <c:y val="-7.1951069764178255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2000"/>
                  </a:pPr>
                  <a:endParaRPr lang="tr-TR"/>
                </a:p>
              </c:txPr>
            </c:trendlineLbl>
          </c:trendline>
          <c:xVal>
            <c:numRef>
              <c:f>MBbirleşik!$B$20:$Q$20</c:f>
              <c:numCache>
                <c:formatCode>General</c:formatCode>
                <c:ptCount val="16"/>
                <c:pt idx="0">
                  <c:v>225</c:v>
                </c:pt>
                <c:pt idx="1">
                  <c:v>346</c:v>
                </c:pt>
                <c:pt idx="2">
                  <c:v>438</c:v>
                </c:pt>
                <c:pt idx="3">
                  <c:v>1399</c:v>
                </c:pt>
                <c:pt idx="4">
                  <c:v>1565</c:v>
                </c:pt>
                <c:pt idx="5">
                  <c:v>1635</c:v>
                </c:pt>
                <c:pt idx="6">
                  <c:v>1920</c:v>
                </c:pt>
                <c:pt idx="7">
                  <c:v>2419</c:v>
                </c:pt>
                <c:pt idx="8">
                  <c:v>2616</c:v>
                </c:pt>
                <c:pt idx="9">
                  <c:v>2739</c:v>
                </c:pt>
                <c:pt idx="10">
                  <c:v>605</c:v>
                </c:pt>
                <c:pt idx="11">
                  <c:v>789</c:v>
                </c:pt>
                <c:pt idx="12">
                  <c:v>1011</c:v>
                </c:pt>
                <c:pt idx="13">
                  <c:v>1797</c:v>
                </c:pt>
                <c:pt idx="14">
                  <c:v>1111</c:v>
                </c:pt>
                <c:pt idx="15">
                  <c:v>1241</c:v>
                </c:pt>
              </c:numCache>
            </c:numRef>
          </c:xVal>
          <c:yVal>
            <c:numRef>
              <c:f>MBbirleşik!$B$21:$Q$21</c:f>
              <c:numCache>
                <c:formatCode>General</c:formatCode>
                <c:ptCount val="16"/>
                <c:pt idx="0">
                  <c:v>0.23958336075183495</c:v>
                </c:pt>
                <c:pt idx="1">
                  <c:v>0.37847649686890594</c:v>
                </c:pt>
                <c:pt idx="2">
                  <c:v>0.47876826337653744</c:v>
                </c:pt>
                <c:pt idx="3">
                  <c:v>1.7074451450404662</c:v>
                </c:pt>
                <c:pt idx="4">
                  <c:v>1.8398892819387174</c:v>
                </c:pt>
                <c:pt idx="5">
                  <c:v>1.9199632932056854</c:v>
                </c:pt>
                <c:pt idx="6">
                  <c:v>2.1871411709352255</c:v>
                </c:pt>
                <c:pt idx="7">
                  <c:v>2.6743020837995388</c:v>
                </c:pt>
                <c:pt idx="8">
                  <c:v>2.7973989657436924</c:v>
                </c:pt>
                <c:pt idx="9">
                  <c:v>2.8985278026461185</c:v>
                </c:pt>
                <c:pt idx="10">
                  <c:v>0.67984545500000004</c:v>
                </c:pt>
                <c:pt idx="11">
                  <c:v>0.87555842314499999</c:v>
                </c:pt>
                <c:pt idx="12">
                  <c:v>1.09845211</c:v>
                </c:pt>
                <c:pt idx="13">
                  <c:v>2.09</c:v>
                </c:pt>
                <c:pt idx="14">
                  <c:v>1.3001454111199999</c:v>
                </c:pt>
                <c:pt idx="15">
                  <c:v>1.398984451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2F1-41AE-A9C5-E42D29943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670976"/>
        <c:axId val="46672896"/>
      </c:scatterChart>
      <c:valAx>
        <c:axId val="466709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200"/>
                </a:pPr>
                <a:r>
                  <a:rPr lang="tr-TR" sz="2200"/>
                  <a:t>Zaman (dk)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tr-TR"/>
          </a:p>
        </c:txPr>
        <c:crossAx val="46672896"/>
        <c:crosses val="autoZero"/>
        <c:crossBetween val="midCat"/>
      </c:valAx>
      <c:valAx>
        <c:axId val="46672896"/>
        <c:scaling>
          <c:orientation val="minMax"/>
          <c:max val="4"/>
        </c:scaling>
        <c:delete val="0"/>
        <c:axPos val="l"/>
        <c:title>
          <c:tx>
            <c:rich>
              <a:bodyPr/>
              <a:lstStyle/>
              <a:p>
                <a:pPr>
                  <a:defRPr sz="2200"/>
                </a:pPr>
                <a:r>
                  <a:rPr lang="tr-TR" sz="2200"/>
                  <a:t>ln(C0/C)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tr-TR"/>
          </a:p>
        </c:txPr>
        <c:crossAx val="46670976"/>
        <c:crosses val="autoZero"/>
        <c:crossBetween val="midCat"/>
        <c:majorUnit val="1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7.5178477561191823E-2"/>
          <c:y val="6.7689603689258693E-2"/>
          <c:w val="0.14562882203827085"/>
          <c:h val="0.16743438320209975"/>
        </c:manualLayout>
      </c:layout>
      <c:overlay val="1"/>
      <c:txPr>
        <a:bodyPr/>
        <a:lstStyle/>
        <a:p>
          <a:pPr>
            <a:defRPr sz="2000"/>
          </a:pPr>
          <a:endParaRPr lang="tr-TR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>
      <a:softEdge rad="63500"/>
    </a:effectLst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95500" y="685800"/>
            <a:ext cx="2667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0EFA565-967D-4698-A11C-E020E4CC415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6084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346075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695325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042988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392238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1741596" algn="l" defTabSz="6966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89915" algn="l" defTabSz="6966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38233" algn="l" defTabSz="6966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86553" algn="l" defTabSz="6966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1A9CD65-CCD4-4935-ABE3-048E3FE780A3}" type="slidenum">
              <a:rPr lang="tr-TR" altLang="tr-TR" sz="1200" smtClean="0">
                <a:latin typeface="Arial" charset="0"/>
              </a:rPr>
              <a:pPr/>
              <a:t>1</a:t>
            </a:fld>
            <a:endParaRPr lang="tr-TR" altLang="tr-TR" sz="1200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3150394" y="5303165"/>
            <a:ext cx="18902363" cy="11281410"/>
          </a:xfrm>
        </p:spPr>
        <p:txBody>
          <a:bodyPr anchor="b"/>
          <a:lstStyle>
            <a:lvl1pPr algn="ctr">
              <a:defRPr sz="12403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150394" y="17019630"/>
            <a:ext cx="18902363" cy="7823475"/>
          </a:xfrm>
        </p:spPr>
        <p:txBody>
          <a:bodyPr/>
          <a:lstStyle>
            <a:lvl1pPr marL="0" indent="0" algn="ctr">
              <a:buNone/>
              <a:defRPr sz="4961"/>
            </a:lvl1pPr>
            <a:lvl2pPr marL="945124" indent="0" algn="ctr">
              <a:buNone/>
              <a:defRPr sz="4134"/>
            </a:lvl2pPr>
            <a:lvl3pPr marL="1890248" indent="0" algn="ctr">
              <a:buNone/>
              <a:defRPr sz="3721"/>
            </a:lvl3pPr>
            <a:lvl4pPr marL="2835372" indent="0" algn="ctr">
              <a:buNone/>
              <a:defRPr sz="3308"/>
            </a:lvl4pPr>
            <a:lvl5pPr marL="3780495" indent="0" algn="ctr">
              <a:buNone/>
              <a:defRPr sz="3308"/>
            </a:lvl5pPr>
            <a:lvl6pPr marL="4725619" indent="0" algn="ctr">
              <a:buNone/>
              <a:defRPr sz="3308"/>
            </a:lvl6pPr>
            <a:lvl7pPr marL="5670743" indent="0" algn="ctr">
              <a:buNone/>
              <a:defRPr sz="3308"/>
            </a:lvl7pPr>
            <a:lvl8pPr marL="6615867" indent="0" algn="ctr">
              <a:buNone/>
              <a:defRPr sz="3308"/>
            </a:lvl8pPr>
            <a:lvl9pPr marL="7560991" indent="0" algn="ctr">
              <a:buNone/>
              <a:defRPr sz="3308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4B0F3-8423-48C5-A4C5-DCCC6DF2F0F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36330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82513-B68A-440B-B2BA-4DC49FADAD3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55114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18036004" y="1725215"/>
            <a:ext cx="5434429" cy="2746093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732717" y="1725215"/>
            <a:ext cx="15988248" cy="2746093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74949-0A97-44F5-A4B3-D0E3967CAD0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36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BA181-0203-47A3-A527-159D02124FE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84179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19590" y="8078515"/>
            <a:ext cx="21737717" cy="13479182"/>
          </a:xfrm>
        </p:spPr>
        <p:txBody>
          <a:bodyPr anchor="b"/>
          <a:lstStyle>
            <a:lvl1pPr>
              <a:defRPr sz="12403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719590" y="21685215"/>
            <a:ext cx="21737717" cy="7088384"/>
          </a:xfrm>
        </p:spPr>
        <p:txBody>
          <a:bodyPr/>
          <a:lstStyle>
            <a:lvl1pPr marL="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1pPr>
            <a:lvl2pPr marL="945124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2pPr>
            <a:lvl3pPr marL="1890248" indent="0">
              <a:buNone/>
              <a:defRPr sz="3721">
                <a:solidFill>
                  <a:schemeClr val="tx1">
                    <a:tint val="75000"/>
                  </a:schemeClr>
                </a:solidFill>
              </a:defRPr>
            </a:lvl3pPr>
            <a:lvl4pPr marL="2835372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4pPr>
            <a:lvl5pPr marL="378049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5pPr>
            <a:lvl6pPr marL="4725619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6pPr>
            <a:lvl7pPr marL="5670743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7pPr>
            <a:lvl8pPr marL="6615867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8pPr>
            <a:lvl9pPr marL="7560991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6DAA4-653A-478A-A2FB-1C5FD3F527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46642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732716" y="8626078"/>
            <a:ext cx="10711339" cy="205600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2759095" y="8626078"/>
            <a:ext cx="10711339" cy="205600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7C6F8-6EDA-40D2-B578-4149C71F9EF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08395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35999" y="1725218"/>
            <a:ext cx="21737717" cy="626328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736000" y="7943495"/>
            <a:ext cx="10662113" cy="3892984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5124" indent="0">
              <a:buNone/>
              <a:defRPr sz="4134" b="1"/>
            </a:lvl2pPr>
            <a:lvl3pPr marL="1890248" indent="0">
              <a:buNone/>
              <a:defRPr sz="3721" b="1"/>
            </a:lvl3pPr>
            <a:lvl4pPr marL="2835372" indent="0">
              <a:buNone/>
              <a:defRPr sz="3308" b="1"/>
            </a:lvl4pPr>
            <a:lvl5pPr marL="3780495" indent="0">
              <a:buNone/>
              <a:defRPr sz="3308" b="1"/>
            </a:lvl5pPr>
            <a:lvl6pPr marL="4725619" indent="0">
              <a:buNone/>
              <a:defRPr sz="3308" b="1"/>
            </a:lvl6pPr>
            <a:lvl7pPr marL="5670743" indent="0">
              <a:buNone/>
              <a:defRPr sz="3308" b="1"/>
            </a:lvl7pPr>
            <a:lvl8pPr marL="6615867" indent="0">
              <a:buNone/>
              <a:defRPr sz="3308" b="1"/>
            </a:lvl8pPr>
            <a:lvl9pPr marL="7560991" indent="0">
              <a:buNone/>
              <a:defRPr sz="3308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736000" y="11836480"/>
            <a:ext cx="10662113" cy="1740967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12759095" y="7943495"/>
            <a:ext cx="10714621" cy="3892984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5124" indent="0">
              <a:buNone/>
              <a:defRPr sz="4134" b="1"/>
            </a:lvl2pPr>
            <a:lvl3pPr marL="1890248" indent="0">
              <a:buNone/>
              <a:defRPr sz="3721" b="1"/>
            </a:lvl3pPr>
            <a:lvl4pPr marL="2835372" indent="0">
              <a:buNone/>
              <a:defRPr sz="3308" b="1"/>
            </a:lvl4pPr>
            <a:lvl5pPr marL="3780495" indent="0">
              <a:buNone/>
              <a:defRPr sz="3308" b="1"/>
            </a:lvl5pPr>
            <a:lvl6pPr marL="4725619" indent="0">
              <a:buNone/>
              <a:defRPr sz="3308" b="1"/>
            </a:lvl6pPr>
            <a:lvl7pPr marL="5670743" indent="0">
              <a:buNone/>
              <a:defRPr sz="3308" b="1"/>
            </a:lvl7pPr>
            <a:lvl8pPr marL="6615867" indent="0">
              <a:buNone/>
              <a:defRPr sz="3308" b="1"/>
            </a:lvl8pPr>
            <a:lvl9pPr marL="7560991" indent="0">
              <a:buNone/>
              <a:defRPr sz="3308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12759095" y="11836480"/>
            <a:ext cx="10714621" cy="1740967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CABEB-5FE0-4CC4-AE7E-358659C723B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56059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D5BBE-8E55-4154-8C67-741377A9C6F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46188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44D8F-B535-4634-9A5E-9A8D882EA97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46896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36000" y="2160270"/>
            <a:ext cx="8128671" cy="7560945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14621" y="4665586"/>
            <a:ext cx="12759095" cy="23027878"/>
          </a:xfrm>
        </p:spPr>
        <p:txBody>
          <a:bodyPr/>
          <a:lstStyle>
            <a:lvl1pPr>
              <a:defRPr sz="6615"/>
            </a:lvl1pPr>
            <a:lvl2pPr>
              <a:defRPr sz="5788"/>
            </a:lvl2pPr>
            <a:lvl3pPr>
              <a:defRPr sz="4961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36000" y="9721215"/>
            <a:ext cx="8128671" cy="18009753"/>
          </a:xfrm>
        </p:spPr>
        <p:txBody>
          <a:bodyPr/>
          <a:lstStyle>
            <a:lvl1pPr marL="0" indent="0">
              <a:buNone/>
              <a:defRPr sz="3308"/>
            </a:lvl1pPr>
            <a:lvl2pPr marL="945124" indent="0">
              <a:buNone/>
              <a:defRPr sz="2894"/>
            </a:lvl2pPr>
            <a:lvl3pPr marL="1890248" indent="0">
              <a:buNone/>
              <a:defRPr sz="2481"/>
            </a:lvl3pPr>
            <a:lvl4pPr marL="2835372" indent="0">
              <a:buNone/>
              <a:defRPr sz="2067"/>
            </a:lvl4pPr>
            <a:lvl5pPr marL="3780495" indent="0">
              <a:buNone/>
              <a:defRPr sz="2067"/>
            </a:lvl5pPr>
            <a:lvl6pPr marL="4725619" indent="0">
              <a:buNone/>
              <a:defRPr sz="2067"/>
            </a:lvl6pPr>
            <a:lvl7pPr marL="5670743" indent="0">
              <a:buNone/>
              <a:defRPr sz="2067"/>
            </a:lvl7pPr>
            <a:lvl8pPr marL="6615867" indent="0">
              <a:buNone/>
              <a:defRPr sz="2067"/>
            </a:lvl8pPr>
            <a:lvl9pPr marL="7560991" indent="0">
              <a:buNone/>
              <a:defRPr sz="2067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74F07-70CD-4F82-A649-A9CAAF617C3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69052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36000" y="2160270"/>
            <a:ext cx="8128671" cy="7560945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0714621" y="4665586"/>
            <a:ext cx="12759095" cy="23027878"/>
          </a:xfrm>
        </p:spPr>
        <p:txBody>
          <a:bodyPr rtlCol="0">
            <a:normAutofit/>
          </a:bodyPr>
          <a:lstStyle>
            <a:lvl1pPr marL="0" indent="0">
              <a:buNone/>
              <a:defRPr sz="6615"/>
            </a:lvl1pPr>
            <a:lvl2pPr marL="945124" indent="0">
              <a:buNone/>
              <a:defRPr sz="5788"/>
            </a:lvl2pPr>
            <a:lvl3pPr marL="1890248" indent="0">
              <a:buNone/>
              <a:defRPr sz="4961"/>
            </a:lvl3pPr>
            <a:lvl4pPr marL="2835372" indent="0">
              <a:buNone/>
              <a:defRPr sz="4134"/>
            </a:lvl4pPr>
            <a:lvl5pPr marL="3780495" indent="0">
              <a:buNone/>
              <a:defRPr sz="4134"/>
            </a:lvl5pPr>
            <a:lvl6pPr marL="4725619" indent="0">
              <a:buNone/>
              <a:defRPr sz="4134"/>
            </a:lvl6pPr>
            <a:lvl7pPr marL="5670743" indent="0">
              <a:buNone/>
              <a:defRPr sz="4134"/>
            </a:lvl7pPr>
            <a:lvl8pPr marL="6615867" indent="0">
              <a:buNone/>
              <a:defRPr sz="4134"/>
            </a:lvl8pPr>
            <a:lvl9pPr marL="7560991" indent="0">
              <a:buNone/>
              <a:defRPr sz="4134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36000" y="9721215"/>
            <a:ext cx="8128671" cy="18009753"/>
          </a:xfrm>
        </p:spPr>
        <p:txBody>
          <a:bodyPr/>
          <a:lstStyle>
            <a:lvl1pPr marL="0" indent="0">
              <a:buNone/>
              <a:defRPr sz="3308"/>
            </a:lvl1pPr>
            <a:lvl2pPr marL="945124" indent="0">
              <a:buNone/>
              <a:defRPr sz="2894"/>
            </a:lvl2pPr>
            <a:lvl3pPr marL="1890248" indent="0">
              <a:buNone/>
              <a:defRPr sz="2481"/>
            </a:lvl3pPr>
            <a:lvl4pPr marL="2835372" indent="0">
              <a:buNone/>
              <a:defRPr sz="2067"/>
            </a:lvl4pPr>
            <a:lvl5pPr marL="3780495" indent="0">
              <a:buNone/>
              <a:defRPr sz="2067"/>
            </a:lvl5pPr>
            <a:lvl6pPr marL="4725619" indent="0">
              <a:buNone/>
              <a:defRPr sz="2067"/>
            </a:lvl6pPr>
            <a:lvl7pPr marL="5670743" indent="0">
              <a:buNone/>
              <a:defRPr sz="2067"/>
            </a:lvl7pPr>
            <a:lvl8pPr marL="6615867" indent="0">
              <a:buNone/>
              <a:defRPr sz="2067"/>
            </a:lvl8pPr>
            <a:lvl9pPr marL="7560991" indent="0">
              <a:buNone/>
              <a:defRPr sz="2067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4D3E3-68EC-4B8B-943D-D54B2421DE6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87315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1731963" y="1725613"/>
            <a:ext cx="21739225" cy="626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1731963" y="8626475"/>
            <a:ext cx="21739225" cy="2055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1731963" y="30033913"/>
            <a:ext cx="5672137" cy="17256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8348663" y="30033913"/>
            <a:ext cx="8505825" cy="17256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7799050" y="30033913"/>
            <a:ext cx="5672138" cy="17256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4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1B80630-627D-4103-900E-D21B0373AEF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defTabSz="1889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9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889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itchFamily="34" charset="0"/>
        </a:defRPr>
      </a:lvl2pPr>
      <a:lvl3pPr algn="l" defTabSz="1889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itchFamily="34" charset="0"/>
        </a:defRPr>
      </a:lvl3pPr>
      <a:lvl4pPr algn="l" defTabSz="1889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itchFamily="34" charset="0"/>
        </a:defRPr>
      </a:lvl4pPr>
      <a:lvl5pPr algn="l" defTabSz="1889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itchFamily="34" charset="0"/>
        </a:defRPr>
      </a:lvl5pPr>
      <a:lvl6pPr marL="457200" algn="l" defTabSz="1889125" rtl="0" fontAlgn="base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itchFamily="34" charset="0"/>
        </a:defRPr>
      </a:lvl6pPr>
      <a:lvl7pPr marL="914400" algn="l" defTabSz="1889125" rtl="0" fontAlgn="base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itchFamily="34" charset="0"/>
        </a:defRPr>
      </a:lvl7pPr>
      <a:lvl8pPr marL="1371600" algn="l" defTabSz="1889125" rtl="0" fontAlgn="base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itchFamily="34" charset="0"/>
        </a:defRPr>
      </a:lvl8pPr>
      <a:lvl9pPr marL="1828800" algn="l" defTabSz="1889125" rtl="0" fontAlgn="base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itchFamily="34" charset="0"/>
        </a:defRPr>
      </a:lvl9pPr>
    </p:titleStyle>
    <p:bodyStyle>
      <a:lvl1pPr marL="471488" indent="-471488" algn="l" defTabSz="1889125" rtl="0" eaLnBrk="0" fontAlgn="base" hangingPunct="0">
        <a:lnSpc>
          <a:spcPct val="90000"/>
        </a:lnSpc>
        <a:spcBef>
          <a:spcPts val="2063"/>
        </a:spcBef>
        <a:spcAft>
          <a:spcPct val="0"/>
        </a:spcAft>
        <a:buFont typeface="Arial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417638" indent="-471488" algn="l" defTabSz="1889125" rtl="0" eaLnBrk="0" fontAlgn="base" hangingPunct="0">
        <a:lnSpc>
          <a:spcPct val="90000"/>
        </a:lnSpc>
        <a:spcBef>
          <a:spcPts val="1038"/>
        </a:spcBef>
        <a:spcAft>
          <a:spcPct val="0"/>
        </a:spcAft>
        <a:buFont typeface="Arial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362200" indent="-471488" algn="l" defTabSz="1889125" rtl="0" eaLnBrk="0" fontAlgn="base" hangingPunct="0">
        <a:lnSpc>
          <a:spcPct val="90000"/>
        </a:lnSpc>
        <a:spcBef>
          <a:spcPts val="1038"/>
        </a:spcBef>
        <a:spcAft>
          <a:spcPct val="0"/>
        </a:spcAft>
        <a:buFont typeface="Arial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3306763" indent="-471488" algn="l" defTabSz="1889125" rtl="0" eaLnBrk="0" fontAlgn="base" hangingPunct="0">
        <a:lnSpc>
          <a:spcPct val="90000"/>
        </a:lnSpc>
        <a:spcBef>
          <a:spcPts val="1038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4pPr>
      <a:lvl5pPr marL="4252913" indent="-471488" algn="l" defTabSz="1889125" rtl="0" eaLnBrk="0" fontAlgn="base" hangingPunct="0">
        <a:lnSpc>
          <a:spcPct val="90000"/>
        </a:lnSpc>
        <a:spcBef>
          <a:spcPts val="1038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5pPr>
      <a:lvl6pPr marL="5198181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6pPr>
      <a:lvl7pPr marL="6143305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7pPr>
      <a:lvl8pPr marL="7088429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8pPr>
      <a:lvl9pPr marL="8033553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1pPr>
      <a:lvl2pPr marL="945124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2pPr>
      <a:lvl3pPr marL="1890248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3pPr>
      <a:lvl4pPr marL="2835372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4pPr>
      <a:lvl5pPr marL="3780495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5pPr>
      <a:lvl6pPr marL="4725619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6pPr>
      <a:lvl7pPr marL="5670743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7pPr>
      <a:lvl8pPr marL="6615867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8pPr>
      <a:lvl9pPr marL="7560991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5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570"/>
          <p:cNvSpPr txBox="1">
            <a:spLocks noChangeArrowheads="1"/>
          </p:cNvSpPr>
          <p:nvPr/>
        </p:nvSpPr>
        <p:spPr bwMode="auto">
          <a:xfrm>
            <a:off x="362668" y="10009459"/>
            <a:ext cx="24552275" cy="18505934"/>
          </a:xfrm>
          <a:prstGeom prst="rect">
            <a:avLst/>
          </a:prstGeom>
          <a:noFill/>
          <a:ln w="635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6992" tIns="38497" rIns="76992" bIns="38497"/>
          <a:lstStyle>
            <a:lvl1pPr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Yuvarlatılmış Çapraz Köşeli Dikdörtgen 68"/>
              <p:cNvSpPr/>
              <p:nvPr/>
            </p:nvSpPr>
            <p:spPr>
              <a:xfrm>
                <a:off x="711200" y="19932650"/>
                <a:ext cx="6546850" cy="1898650"/>
              </a:xfrm>
              <a:prstGeom prst="round2Diag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14:m>
                  <m:oMath xmlns:m="http://schemas.openxmlformats.org/officeDocument/2006/math">
                    <m:r>
                      <a:rPr lang="tr-TR" i="1">
                        <a:latin typeface="Cambria Math"/>
                      </a:rPr>
                      <m:t>𝑟</m:t>
                    </m:r>
                    <m:r>
                      <a:rPr lang="tr-TR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tr-TR">
                            <a:latin typeface="Cambria Math"/>
                          </a:rPr>
                          <m:t>C</m:t>
                        </m:r>
                        <m:r>
                          <a:rPr lang="tr-TR" baseline="-25000">
                            <a:latin typeface="Cambria Math"/>
                          </a:rPr>
                          <m:t>0</m:t>
                        </m:r>
                        <m:r>
                          <a:rPr lang="tr-TR" i="1"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tr-TR">
                            <a:latin typeface="Cambria Math"/>
                          </a:rPr>
                          <m:t>C</m:t>
                        </m:r>
                        <m:r>
                          <m:rPr>
                            <m:sty m:val="p"/>
                          </m:rPr>
                          <a:rPr lang="tr-TR" baseline="-25000">
                            <a:latin typeface="Cambria Math"/>
                          </a:rPr>
                          <m:t>t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tr-TR">
                            <a:latin typeface="Cambria Math"/>
                          </a:rPr>
                          <m:t>C</m:t>
                        </m:r>
                        <m:r>
                          <a:rPr lang="tr-TR" baseline="-25000">
                            <a:latin typeface="Cambria Math"/>
                          </a:rPr>
                          <m:t>0</m:t>
                        </m:r>
                      </m:den>
                    </m:f>
                    <m:r>
                      <a:rPr lang="tr-TR" i="1">
                        <a:latin typeface="Cambria Math"/>
                      </a:rPr>
                      <m:t> </m:t>
                    </m:r>
                  </m:oMath>
                </a14:m>
                <a:r>
                  <a:rPr lang="tr-TR" dirty="0">
                    <a:sym typeface="Symbol"/>
                  </a:rPr>
                  <a:t></a:t>
                </a:r>
                <a:r>
                  <a:rPr lang="tr-TR" dirty="0"/>
                  <a:t>100								(1)</a:t>
                </a:r>
              </a:p>
            </p:txBody>
          </p:sp>
        </mc:Choice>
        <mc:Fallback xmlns="">
          <p:sp>
            <p:nvSpPr>
              <p:cNvPr id="69" name="Yuvarlatılmış Çapraz Köşeli Dikdörtgen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00" y="19932650"/>
                <a:ext cx="6546850" cy="1898650"/>
              </a:xfrm>
              <a:prstGeom prst="round2Diag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Yuvarlatılmış Çapraz Köşeli Dikdörtgen 66"/>
          <p:cNvSpPr/>
          <p:nvPr/>
        </p:nvSpPr>
        <p:spPr>
          <a:xfrm>
            <a:off x="18218150" y="19848513"/>
            <a:ext cx="6546850" cy="1898650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8" name="Yuvarlatılmış Çapraz Köşeli Dikdörtgen 7"/>
          <p:cNvSpPr/>
          <p:nvPr/>
        </p:nvSpPr>
        <p:spPr>
          <a:xfrm>
            <a:off x="5654675" y="23258809"/>
            <a:ext cx="15095538" cy="4608512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2054" name="Rectangle 13"/>
          <p:cNvSpPr>
            <a:spLocks noChangeArrowheads="1"/>
          </p:cNvSpPr>
          <p:nvPr/>
        </p:nvSpPr>
        <p:spPr bwMode="auto">
          <a:xfrm>
            <a:off x="-65088" y="11082338"/>
            <a:ext cx="611188" cy="123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03150" tIns="151575" rIns="303150" bIns="151575" anchor="ctr">
            <a:spAutoFit/>
          </a:bodyPr>
          <a:lstStyle/>
          <a:p>
            <a:pPr defTabSz="3030538" eaLnBrk="1" hangingPunct="1"/>
            <a:endParaRPr lang="tr-TR" altLang="tr-TR" sz="6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5" name="Text Box 4949"/>
          <p:cNvSpPr txBox="1">
            <a:spLocks noChangeArrowheads="1"/>
          </p:cNvSpPr>
          <p:nvPr/>
        </p:nvSpPr>
        <p:spPr bwMode="auto">
          <a:xfrm>
            <a:off x="14009688" y="4616450"/>
            <a:ext cx="115887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7875" tIns="28938" rIns="57875" bIns="28938">
            <a:spAutoFit/>
          </a:bodyPr>
          <a:lstStyle>
            <a:lvl1pPr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sz="56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6" name="Rectangle 4951"/>
          <p:cNvSpPr>
            <a:spLocks noChangeArrowheads="1"/>
          </p:cNvSpPr>
          <p:nvPr/>
        </p:nvSpPr>
        <p:spPr bwMode="auto">
          <a:xfrm>
            <a:off x="12531725" y="-288925"/>
            <a:ext cx="1397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9664" tIns="34832" rIns="69664" bIns="34832" anchor="ctr">
            <a:spAutoFit/>
          </a:bodyPr>
          <a:lstStyle/>
          <a:p>
            <a:pPr algn="ctr"/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057" name="Rectangle 4953"/>
          <p:cNvSpPr>
            <a:spLocks noChangeArrowheads="1"/>
          </p:cNvSpPr>
          <p:nvPr/>
        </p:nvSpPr>
        <p:spPr bwMode="auto">
          <a:xfrm>
            <a:off x="12531725" y="15320963"/>
            <a:ext cx="1397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9664" tIns="34832" rIns="69664" bIns="34832" anchor="ctr">
            <a:spAutoFit/>
          </a:bodyPr>
          <a:lstStyle/>
          <a:p>
            <a:pPr algn="ctr"/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058" name="Rectangle 4956"/>
          <p:cNvSpPr>
            <a:spLocks noChangeArrowheads="1"/>
          </p:cNvSpPr>
          <p:nvPr/>
        </p:nvSpPr>
        <p:spPr bwMode="auto">
          <a:xfrm>
            <a:off x="12531725" y="15317788"/>
            <a:ext cx="1397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9664" tIns="34832" rIns="69664" bIns="34832" anchor="ctr">
            <a:spAutoFit/>
          </a:bodyPr>
          <a:lstStyle/>
          <a:p>
            <a:pPr algn="ctr"/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059" name="Rectangle 4959"/>
          <p:cNvSpPr>
            <a:spLocks noChangeArrowheads="1"/>
          </p:cNvSpPr>
          <p:nvPr/>
        </p:nvSpPr>
        <p:spPr bwMode="auto">
          <a:xfrm>
            <a:off x="12531725" y="-288925"/>
            <a:ext cx="1397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9664" tIns="34832" rIns="69664" bIns="34832" anchor="ctr">
            <a:spAutoFit/>
          </a:bodyPr>
          <a:lstStyle/>
          <a:p>
            <a:pPr algn="ctr"/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060" name="Rectangle 4961"/>
          <p:cNvSpPr>
            <a:spLocks noChangeArrowheads="1"/>
          </p:cNvSpPr>
          <p:nvPr/>
        </p:nvSpPr>
        <p:spPr bwMode="auto">
          <a:xfrm>
            <a:off x="18916650" y="16884650"/>
            <a:ext cx="1397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9664" tIns="34832" rIns="69664" bIns="34832" anchor="ctr">
            <a:spAutoFit/>
          </a:bodyPr>
          <a:lstStyle/>
          <a:p>
            <a:pPr algn="ctr"/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061" name="Rectangle 4964"/>
          <p:cNvSpPr>
            <a:spLocks noChangeArrowheads="1"/>
          </p:cNvSpPr>
          <p:nvPr/>
        </p:nvSpPr>
        <p:spPr bwMode="auto">
          <a:xfrm>
            <a:off x="12531725" y="-288925"/>
            <a:ext cx="1397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9664" tIns="34832" rIns="69664" bIns="34832" anchor="ctr">
            <a:spAutoFit/>
          </a:bodyPr>
          <a:lstStyle/>
          <a:p>
            <a:pPr algn="ctr"/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062" name="Rectangle 4982"/>
          <p:cNvSpPr>
            <a:spLocks noChangeArrowheads="1"/>
          </p:cNvSpPr>
          <p:nvPr/>
        </p:nvSpPr>
        <p:spPr bwMode="auto">
          <a:xfrm>
            <a:off x="12531725" y="-288925"/>
            <a:ext cx="1397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9664" tIns="34832" rIns="69664" bIns="34832" anchor="ctr">
            <a:spAutoFit/>
          </a:bodyPr>
          <a:lstStyle/>
          <a:p>
            <a:pPr algn="ctr"/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063" name="Text Box 4983"/>
          <p:cNvSpPr txBox="1">
            <a:spLocks noChangeArrowheads="1"/>
          </p:cNvSpPr>
          <p:nvPr/>
        </p:nvSpPr>
        <p:spPr bwMode="auto">
          <a:xfrm>
            <a:off x="1201738" y="849313"/>
            <a:ext cx="115887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7875" tIns="28938" rIns="57875" bIns="28938">
            <a:spAutoFit/>
          </a:bodyPr>
          <a:lstStyle>
            <a:lvl1pPr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sz="56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64" name="Text Box 5046"/>
          <p:cNvSpPr txBox="1">
            <a:spLocks noChangeArrowheads="1"/>
          </p:cNvSpPr>
          <p:nvPr/>
        </p:nvSpPr>
        <p:spPr bwMode="auto">
          <a:xfrm>
            <a:off x="1117600" y="3476625"/>
            <a:ext cx="1555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992" tIns="38497" rIns="76992" bIns="38497">
            <a:spAutoFit/>
          </a:bodyPr>
          <a:lstStyle>
            <a:lvl1pPr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sz="61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65" name="Text Box 5048"/>
          <p:cNvSpPr txBox="1">
            <a:spLocks noChangeArrowheads="1"/>
          </p:cNvSpPr>
          <p:nvPr/>
        </p:nvSpPr>
        <p:spPr bwMode="auto">
          <a:xfrm>
            <a:off x="1117600" y="3533775"/>
            <a:ext cx="155575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992" tIns="38497" rIns="76992" bIns="38497">
            <a:spAutoFit/>
          </a:bodyPr>
          <a:lstStyle>
            <a:lvl1pPr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sz="61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66" name="Text Box 5570"/>
          <p:cNvSpPr txBox="1">
            <a:spLocks noChangeArrowheads="1"/>
          </p:cNvSpPr>
          <p:nvPr/>
        </p:nvSpPr>
        <p:spPr bwMode="auto">
          <a:xfrm>
            <a:off x="357905" y="5063133"/>
            <a:ext cx="24557038" cy="4802188"/>
          </a:xfrm>
          <a:prstGeom prst="rect">
            <a:avLst/>
          </a:prstGeom>
          <a:noFill/>
          <a:ln w="635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6992" tIns="38497" rIns="76992" bIns="38497"/>
          <a:lstStyle>
            <a:lvl1pPr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67" name="Text Box 6406"/>
          <p:cNvSpPr txBox="1">
            <a:spLocks noChangeArrowheads="1"/>
          </p:cNvSpPr>
          <p:nvPr/>
        </p:nvSpPr>
        <p:spPr bwMode="auto">
          <a:xfrm>
            <a:off x="5467350" y="30373638"/>
            <a:ext cx="1555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992" tIns="38497" rIns="76992" bIns="38497">
            <a:spAutoFit/>
          </a:bodyPr>
          <a:lstStyle>
            <a:lvl1pPr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tr-TR" altLang="tr-TR" sz="3600">
              <a:solidFill>
                <a:srgbClr val="000000"/>
              </a:solidFill>
            </a:endParaRPr>
          </a:p>
        </p:txBody>
      </p:sp>
      <p:sp>
        <p:nvSpPr>
          <p:cNvPr id="3" name="Text Box 6407"/>
          <p:cNvSpPr txBox="1">
            <a:spLocks noChangeArrowheads="1"/>
          </p:cNvSpPr>
          <p:nvPr/>
        </p:nvSpPr>
        <p:spPr bwMode="auto">
          <a:xfrm>
            <a:off x="360216" y="30099569"/>
            <a:ext cx="24554728" cy="1944119"/>
          </a:xfrm>
          <a:prstGeom prst="rect">
            <a:avLst/>
          </a:prstGeom>
          <a:noFill/>
          <a:ln w="635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6992" tIns="38497" rIns="76992" bIns="38497"/>
          <a:lstStyle>
            <a:lvl1pPr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lang="tr-T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KAYNAKLAR</a:t>
            </a:r>
          </a:p>
          <a:p>
            <a:pPr>
              <a:lnSpc>
                <a:spcPct val="150000"/>
              </a:lnSpc>
              <a:defRPr/>
            </a:pP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[1]  Z.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Wang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, M.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Xue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, K.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Huang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, Z.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Liu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,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Textile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dyeing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wastewater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treatment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, in: Peter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Hauser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(Ed.),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Advances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in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Treating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Textile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Effluent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,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InTech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,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Croatia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, 2011.</a:t>
            </a:r>
          </a:p>
          <a:p>
            <a:pPr>
              <a:lnSpc>
                <a:spcPct val="150000"/>
              </a:lnSpc>
              <a:defRPr/>
            </a:pP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[2] M.B. Akın, M. Öner,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Photodegradation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of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methylene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blue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with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sphere-like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ZnO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particles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prepared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via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aqueous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solution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,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Ceramics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International, 39(8) (2013) 9759–9762.</a:t>
            </a:r>
          </a:p>
        </p:txBody>
      </p:sp>
      <p:sp>
        <p:nvSpPr>
          <p:cNvPr id="2069" name="Text Box 6411"/>
          <p:cNvSpPr txBox="1">
            <a:spLocks noChangeArrowheads="1"/>
          </p:cNvSpPr>
          <p:nvPr/>
        </p:nvSpPr>
        <p:spPr bwMode="auto">
          <a:xfrm>
            <a:off x="360216" y="28731417"/>
            <a:ext cx="24554728" cy="1080120"/>
          </a:xfrm>
          <a:prstGeom prst="rect">
            <a:avLst/>
          </a:prstGeom>
          <a:noFill/>
          <a:ln w="635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6992" tIns="38497" rIns="76992" bIns="38497"/>
          <a:lstStyle>
            <a:lvl1pPr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tr-TR" altLang="tr-TR" sz="3000">
              <a:solidFill>
                <a:srgbClr val="000000"/>
              </a:solidFill>
            </a:endParaRPr>
          </a:p>
          <a:p>
            <a:pPr algn="ctr"/>
            <a:endParaRPr lang="tr-TR" altLang="tr-TR" sz="3600">
              <a:solidFill>
                <a:srgbClr val="000000"/>
              </a:solidFill>
            </a:endParaRPr>
          </a:p>
          <a:p>
            <a:pPr algn="ctr"/>
            <a:endParaRPr lang="tr-TR" altLang="tr-TR" sz="3600">
              <a:solidFill>
                <a:srgbClr val="000000"/>
              </a:solidFill>
            </a:endParaRPr>
          </a:p>
          <a:p>
            <a:pPr algn="ctr"/>
            <a:endParaRPr lang="tr-TR" altLang="tr-TR" sz="3600">
              <a:solidFill>
                <a:srgbClr val="000000"/>
              </a:solidFill>
            </a:endParaRPr>
          </a:p>
        </p:txBody>
      </p:sp>
      <p:sp>
        <p:nvSpPr>
          <p:cNvPr id="30992" name="Text Box 6416"/>
          <p:cNvSpPr txBox="1">
            <a:spLocks noChangeArrowheads="1"/>
          </p:cNvSpPr>
          <p:nvPr/>
        </p:nvSpPr>
        <p:spPr bwMode="auto">
          <a:xfrm>
            <a:off x="711200" y="5188893"/>
            <a:ext cx="23845838" cy="251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9126" tIns="39562" rIns="79126" bIns="39562"/>
          <a:lstStyle>
            <a:lvl1pPr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tr-T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ÖZET</a:t>
            </a:r>
            <a:endParaRPr lang="tr-T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Çinko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oksitin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(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ZnO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) çeşitli reaksiyonlar için katalizör olarak kullanıldığı bilinmektedir. Bu çalışmada sudaki metilen mavi organik boyar maddesinin UV ışık kaynağı altında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bozunmasına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ZnO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kristallerinin etkisi 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incelenmiştir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.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ZnO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kristalleri homojen çöktürme metoduyla laboratuvarda sentezlenmiştir</a:t>
            </a:r>
            <a:r>
              <a:rPr lang="tr-TR" sz="18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.</a:t>
            </a:r>
          </a:p>
          <a:p>
            <a:pPr algn="ctr">
              <a:defRPr/>
            </a:pPr>
            <a:r>
              <a:rPr lang="tr-TR" sz="2400" b="1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 </a:t>
            </a:r>
            <a:endParaRPr lang="tr-TR" sz="2400" dirty="0">
              <a:solidFill>
                <a:schemeClr val="accent4">
                  <a:lumMod val="10000"/>
                </a:schemeClr>
              </a:solidFill>
              <a:latin typeface="Comic Sans MS" pitchFamily="66" charset="0"/>
            </a:endParaRPr>
          </a:p>
          <a:p>
            <a:pPr>
              <a:defRPr/>
            </a:pPr>
            <a:r>
              <a:rPr lang="tr-TR" sz="2400" b="1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Anahtar </a:t>
            </a:r>
            <a:r>
              <a:rPr lang="tr-TR" sz="2400" b="1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Kelimeler: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ZnO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, Metilen Mavi,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Fotokatalizör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,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Fotobozunma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</a:p>
          <a:p>
            <a:pPr algn="ctr" eaLnBrk="1" hangingPunct="1">
              <a:lnSpc>
                <a:spcPct val="150000"/>
              </a:lnSpc>
              <a:spcBef>
                <a:spcPct val="50000"/>
              </a:spcBef>
              <a:defRPr/>
            </a:pPr>
            <a:endParaRPr lang="tr-TR" sz="2300" b="1" dirty="0" smtClean="0">
              <a:solidFill>
                <a:schemeClr val="accent4">
                  <a:lumMod val="10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2071" name="Text Box 6417"/>
          <p:cNvSpPr txBox="1">
            <a:spLocks noChangeArrowheads="1"/>
          </p:cNvSpPr>
          <p:nvPr/>
        </p:nvSpPr>
        <p:spPr bwMode="auto">
          <a:xfrm>
            <a:off x="3941763" y="1389063"/>
            <a:ext cx="17189450" cy="130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146" tIns="34574" rIns="69146" bIns="34574">
            <a:spAutoFit/>
          </a:bodyPr>
          <a:lstStyle>
            <a:lvl1pPr defTabSz="906463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06463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06463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06463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06463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tr-TR" sz="4000" b="1" dirty="0" err="1"/>
              <a:t>ZnO</a:t>
            </a:r>
            <a:r>
              <a:rPr lang="tr-TR" sz="4000" b="1" dirty="0"/>
              <a:t> kristallerinin Metilen Mavi boyar maddesinin </a:t>
            </a:r>
            <a:r>
              <a:rPr lang="tr-TR" sz="4000" b="1" dirty="0" err="1"/>
              <a:t>fotobozunmasına</a:t>
            </a:r>
            <a:r>
              <a:rPr lang="tr-TR" sz="4000" b="1" dirty="0"/>
              <a:t> etkisinin incelenmesi</a:t>
            </a:r>
            <a:endParaRPr lang="tr-TR" sz="4000" dirty="0"/>
          </a:p>
        </p:txBody>
      </p:sp>
      <p:sp>
        <p:nvSpPr>
          <p:cNvPr id="30994" name="Text Box 6418"/>
          <p:cNvSpPr txBox="1">
            <a:spLocks noChangeArrowheads="1"/>
          </p:cNvSpPr>
          <p:nvPr/>
        </p:nvSpPr>
        <p:spPr bwMode="auto">
          <a:xfrm>
            <a:off x="-69850" y="2663825"/>
            <a:ext cx="2520315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9126" tIns="39562" rIns="79126" bIns="39562">
            <a:spAutoFit/>
          </a:bodyPr>
          <a:lstStyle>
            <a:lvl1pPr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100000"/>
              </a:spcBef>
              <a:defRPr/>
            </a:pPr>
            <a:r>
              <a:rPr kumimoji="1" lang="tr-TR" sz="28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Alper ARABACI</a:t>
            </a:r>
            <a:r>
              <a:rPr kumimoji="1" lang="tr-TR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, Muhammed Bora AKIN</a:t>
            </a:r>
            <a:r>
              <a:rPr kumimoji="1" lang="tr-TR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*</a:t>
            </a:r>
          </a:p>
          <a:p>
            <a:pPr algn="ctr" eaLnBrk="1" hangingPunct="1">
              <a:spcBef>
                <a:spcPct val="100000"/>
              </a:spcBef>
              <a:defRPr/>
            </a:pPr>
            <a:r>
              <a:rPr kumimoji="1" lang="tr-TR" sz="2800" dirty="0" smtClean="0">
                <a:latin typeface="Comic Sans MS" pitchFamily="66" charset="0"/>
              </a:rPr>
              <a:t>Çankırı Karatekin Üniversitesi, Mühendislik Fakültesi, Kimya Mühendisliği Bölümü, Çankırı, Türkiye</a:t>
            </a:r>
          </a:p>
          <a:p>
            <a:pPr algn="ctr" eaLnBrk="1" hangingPunct="1">
              <a:lnSpc>
                <a:spcPct val="50000"/>
              </a:lnSpc>
              <a:spcBef>
                <a:spcPct val="100000"/>
              </a:spcBef>
              <a:defRPr/>
            </a:pPr>
            <a:r>
              <a:rPr kumimoji="1" lang="tr-TR" sz="2800" dirty="0" smtClean="0">
                <a:latin typeface="Comic Sans MS" pitchFamily="66" charset="0"/>
              </a:rPr>
              <a:t>        e-mail: mbakin@karatekin.edu.tr</a:t>
            </a:r>
            <a:endParaRPr kumimoji="1" lang="tr-TR" sz="2800" dirty="0">
              <a:latin typeface="Comic Sans MS" pitchFamily="66" charset="0"/>
            </a:endParaRPr>
          </a:p>
        </p:txBody>
      </p:sp>
      <p:sp>
        <p:nvSpPr>
          <p:cNvPr id="3099" name="Text Box 6448"/>
          <p:cNvSpPr txBox="1">
            <a:spLocks noChangeArrowheads="1"/>
          </p:cNvSpPr>
          <p:nvPr/>
        </p:nvSpPr>
        <p:spPr bwMode="auto">
          <a:xfrm>
            <a:off x="534988" y="28732163"/>
            <a:ext cx="23876000" cy="992187"/>
          </a:xfrm>
          <a:prstGeom prst="rect">
            <a:avLst/>
          </a:prstGeom>
          <a:noFill/>
          <a:ln>
            <a:noFill/>
          </a:ln>
          <a:extLst/>
        </p:spPr>
        <p:txBody>
          <a:bodyPr lIns="69664" tIns="34832" rIns="69664" bIns="34832">
            <a:spAutoFit/>
          </a:bodyPr>
          <a:lstStyle>
            <a:lvl1pPr defTabSz="3759200">
              <a:defRPr sz="4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759200"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759200"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759200"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759200"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37592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37592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37592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37592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tr-T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TEŞEKKÜR</a:t>
            </a:r>
          </a:p>
          <a:p>
            <a:pPr algn="ctr">
              <a:spcBef>
                <a:spcPct val="50000"/>
              </a:spcBef>
              <a:defRPr/>
            </a:pP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DESTEKLERİNDEN DOLAYI ÇANKIRI KARATEKİN ÜNİVERSİTESİ SAĞLIK, SPOR VE KÜLTÜR DAİRE BAŞKANLIĞINA TEŞEKKÜR EDERİZ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. </a:t>
            </a:r>
            <a:endParaRPr lang="tr-TR" sz="2400" dirty="0">
              <a:solidFill>
                <a:schemeClr val="accent4">
                  <a:lumMod val="1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9" name="Text Box 6416"/>
          <p:cNvSpPr txBox="1">
            <a:spLocks noChangeArrowheads="1"/>
          </p:cNvSpPr>
          <p:nvPr/>
        </p:nvSpPr>
        <p:spPr bwMode="auto">
          <a:xfrm>
            <a:off x="709613" y="7421563"/>
            <a:ext cx="23845837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9126" tIns="39562" rIns="79126" bIns="39562"/>
          <a:lstStyle>
            <a:lvl1pPr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tr-T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GİRİŞ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Başta tekstil endüstrisi olmak üzere çeşitli endüstri dalları organik boyar madde içeren atık sular üretmektedir [1]. Organik boyar maddelerin direkt olarak parçalanmasının sağlanmasında UV ışık kaynağıyla suda radikaller oluşturan bir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fotokatalizörün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kullanılması yeterlidir. Radikaller boyar maddenin yapısının bozulmasına neden olmakta ve boyar madde parçalanmaktadır [2]. 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tr-T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DENEYSEL </a:t>
            </a:r>
            <a:r>
              <a:rPr lang="tr-T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ÇALIŞMALAR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Metilen mavi (MB)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Sigma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Aldrich’ten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temin edilmiştir (Şekil 1a).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ZnO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kristalleri, 253,7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nm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dalgaboyunda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30 W gücünde UVC ışık kaynağı altında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fotokatalitik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aktivite deneylerinde kullanılmıştır (Şekil 1b). Bu çalışmada MB konsantrasyonu 4 mg/L olarak seçilmiş, kullanılan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fotokatalizör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miktarı ise 2 mg/L ve 4 mg/L olarak seçilmiştir. 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endParaRPr kumimoji="1" lang="tr-TR" sz="21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076" name="Text Box 6416"/>
          <p:cNvSpPr txBox="1">
            <a:spLocks noChangeArrowheads="1"/>
          </p:cNvSpPr>
          <p:nvPr/>
        </p:nvSpPr>
        <p:spPr bwMode="auto">
          <a:xfrm>
            <a:off x="637058" y="15651379"/>
            <a:ext cx="23845837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26" tIns="39562" rIns="79126" bIns="39562"/>
          <a:lstStyle>
            <a:lvl1pPr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tr-TR" sz="2400" b="1" dirty="0">
                <a:latin typeface="Comic Sans MS" pitchFamily="66" charset="0"/>
              </a:rPr>
              <a:t>Şekil 1. </a:t>
            </a:r>
            <a:r>
              <a:rPr lang="tr-TR" sz="2400" dirty="0">
                <a:latin typeface="Comic Sans MS" pitchFamily="66" charset="0"/>
              </a:rPr>
              <a:t>Deneylerde kullanılan </a:t>
            </a:r>
            <a:r>
              <a:rPr lang="tr-TR" sz="2400" dirty="0" smtClean="0">
                <a:latin typeface="Comic Sans MS" pitchFamily="66" charset="0"/>
              </a:rPr>
              <a:t>(a) metilen</a:t>
            </a:r>
            <a:r>
              <a:rPr lang="tr-TR" sz="2400" b="1" dirty="0" smtClean="0">
                <a:latin typeface="Comic Sans MS" pitchFamily="66" charset="0"/>
              </a:rPr>
              <a:t> </a:t>
            </a:r>
            <a:r>
              <a:rPr lang="tr-TR" sz="2400" dirty="0">
                <a:latin typeface="Comic Sans MS" pitchFamily="66" charset="0"/>
              </a:rPr>
              <a:t>mavi (MB) </a:t>
            </a:r>
            <a:r>
              <a:rPr lang="tr-TR" sz="2400" dirty="0" smtClean="0">
                <a:latin typeface="Comic Sans MS" pitchFamily="66" charset="0"/>
              </a:rPr>
              <a:t>molekülü; (b) Deney </a:t>
            </a:r>
            <a:r>
              <a:rPr lang="tr-TR" sz="2400" dirty="0">
                <a:latin typeface="Comic Sans MS" pitchFamily="66" charset="0"/>
              </a:rPr>
              <a:t>sisteminin şematik </a:t>
            </a:r>
            <a:r>
              <a:rPr lang="tr-TR" sz="2400" dirty="0" smtClean="0">
                <a:latin typeface="Comic Sans MS" pitchFamily="66" charset="0"/>
              </a:rPr>
              <a:t>görünüşü.</a:t>
            </a:r>
            <a:endParaRPr lang="tr-TR" sz="2400" dirty="0">
              <a:latin typeface="Comic Sans MS" pitchFamily="66" charset="0"/>
            </a:endParaRPr>
          </a:p>
        </p:txBody>
      </p:sp>
      <p:pic>
        <p:nvPicPr>
          <p:cNvPr id="3127" name="Resim 2" descr="Açıklama: http://www.sigmaaldrich.com/content/dam/sigma-aldrich/structure8/167/mfcd00150008.eps/_jcr_content/renditions/mfcd00150008-larg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826" y="12919084"/>
            <a:ext cx="6419389" cy="23987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78" name="Rectangle 62"/>
          <p:cNvSpPr>
            <a:spLocks noChangeArrowheads="1"/>
          </p:cNvSpPr>
          <p:nvPr/>
        </p:nvSpPr>
        <p:spPr bwMode="auto">
          <a:xfrm>
            <a:off x="9571038" y="17257713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79" name="Text Box 6416"/>
          <p:cNvSpPr txBox="1">
            <a:spLocks noChangeArrowheads="1"/>
          </p:cNvSpPr>
          <p:nvPr/>
        </p:nvSpPr>
        <p:spPr bwMode="auto">
          <a:xfrm>
            <a:off x="2016399" y="12817475"/>
            <a:ext cx="70961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26" tIns="39562" rIns="79126" bIns="39562"/>
          <a:lstStyle>
            <a:lvl1pPr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tr-TR" sz="3000" b="1" dirty="0">
                <a:latin typeface="Comic Sans MS" pitchFamily="66" charset="0"/>
              </a:rPr>
              <a:t>a)</a:t>
            </a:r>
            <a:endParaRPr lang="tr-TR" sz="3000" dirty="0">
              <a:latin typeface="Comic Sans MS" pitchFamily="66" charset="0"/>
            </a:endParaRPr>
          </a:p>
        </p:txBody>
      </p:sp>
      <p:sp>
        <p:nvSpPr>
          <p:cNvPr id="2080" name="Text Box 6416"/>
          <p:cNvSpPr txBox="1">
            <a:spLocks noChangeArrowheads="1"/>
          </p:cNvSpPr>
          <p:nvPr/>
        </p:nvSpPr>
        <p:spPr bwMode="auto">
          <a:xfrm>
            <a:off x="15276339" y="12817649"/>
            <a:ext cx="709612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26" tIns="39562" rIns="79126" bIns="39562"/>
          <a:lstStyle>
            <a:lvl1pPr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tr-TR" sz="3000" b="1" dirty="0">
                <a:latin typeface="Comic Sans MS" pitchFamily="66" charset="0"/>
              </a:rPr>
              <a:t>b)</a:t>
            </a:r>
            <a:endParaRPr lang="tr-TR" sz="3000" dirty="0">
              <a:latin typeface="Comic Sans MS" pitchFamily="66" charset="0"/>
            </a:endParaRPr>
          </a:p>
        </p:txBody>
      </p:sp>
      <p:pic>
        <p:nvPicPr>
          <p:cNvPr id="2081" name="Picture 63" descr="N:\ikonlar\CKU125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38" y="490538"/>
            <a:ext cx="2703512" cy="270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2" name="Picture 5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6386" y="12558929"/>
            <a:ext cx="3267075" cy="3429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16092488" y="12698413"/>
            <a:ext cx="2514600" cy="6000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b="1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UV</a:t>
            </a:r>
            <a:r>
              <a:rPr lang="tr-TR" b="1" dirty="0"/>
              <a:t> </a:t>
            </a:r>
            <a:r>
              <a:rPr lang="tr-TR" sz="2400" b="1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Işık</a:t>
            </a:r>
            <a:r>
              <a:rPr lang="tr-TR" b="1" dirty="0"/>
              <a:t> </a:t>
            </a:r>
            <a:r>
              <a:rPr lang="tr-TR" sz="2400" b="1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Kaynağı</a:t>
            </a:r>
          </a:p>
        </p:txBody>
      </p:sp>
      <p:sp>
        <p:nvSpPr>
          <p:cNvPr id="56" name="Metin kutusu 55"/>
          <p:cNvSpPr txBox="1"/>
          <p:nvPr/>
        </p:nvSpPr>
        <p:spPr>
          <a:xfrm>
            <a:off x="15590838" y="14674850"/>
            <a:ext cx="3087687" cy="6000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b="1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Manyetik</a:t>
            </a:r>
            <a:r>
              <a:rPr lang="tr-TR" b="1" dirty="0"/>
              <a:t> </a:t>
            </a:r>
            <a:r>
              <a:rPr lang="tr-TR" sz="2400" b="1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Karıştırıcı</a:t>
            </a:r>
          </a:p>
        </p:txBody>
      </p:sp>
      <p:cxnSp>
        <p:nvCxnSpPr>
          <p:cNvPr id="4" name="Düz Ok Bağlayıcısı 3"/>
          <p:cNvCxnSpPr/>
          <p:nvPr/>
        </p:nvCxnSpPr>
        <p:spPr>
          <a:xfrm flipV="1">
            <a:off x="18678525" y="12779375"/>
            <a:ext cx="1123950" cy="254000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Düz Ok Bağlayıcısı 59"/>
          <p:cNvCxnSpPr/>
          <p:nvPr/>
        </p:nvCxnSpPr>
        <p:spPr>
          <a:xfrm>
            <a:off x="18788063" y="15101888"/>
            <a:ext cx="1446212" cy="504825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2" name="Grafik 61"/>
          <p:cNvGraphicFramePr/>
          <p:nvPr>
            <p:extLst>
              <p:ext uri="{D42A27DB-BD31-4B8C-83A1-F6EECF244321}">
                <p14:modId xmlns:p14="http://schemas.microsoft.com/office/powerpoint/2010/main" val="1744235693"/>
              </p:ext>
            </p:extLst>
          </p:nvPr>
        </p:nvGraphicFramePr>
        <p:xfrm>
          <a:off x="5893435" y="23546841"/>
          <a:ext cx="14557012" cy="4193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089" name="Text Box 6416"/>
          <p:cNvSpPr txBox="1">
            <a:spLocks noChangeArrowheads="1"/>
          </p:cNvSpPr>
          <p:nvPr/>
        </p:nvSpPr>
        <p:spPr bwMode="auto">
          <a:xfrm>
            <a:off x="565150" y="28009427"/>
            <a:ext cx="241998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26" tIns="39562" rIns="79126" bIns="39562"/>
          <a:lstStyle>
            <a:lvl1pPr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tr-TR" sz="2400" b="1" dirty="0">
                <a:latin typeface="Comic Sans MS" pitchFamily="66" charset="0"/>
              </a:rPr>
              <a:t>Şekil 2. </a:t>
            </a:r>
            <a:r>
              <a:rPr lang="tr-TR" sz="2400" dirty="0" smtClean="0">
                <a:latin typeface="Comic Sans MS" pitchFamily="66" charset="0"/>
              </a:rPr>
              <a:t>Reaksiyon </a:t>
            </a:r>
            <a:r>
              <a:rPr lang="tr-TR" sz="2400" dirty="0">
                <a:latin typeface="Comic Sans MS" pitchFamily="66" charset="0"/>
              </a:rPr>
              <a:t>mertebesi ve hız sabitinin bulunmasında kullanılan g</a:t>
            </a:r>
            <a:r>
              <a:rPr lang="tr-TR" sz="2400" dirty="0" smtClean="0">
                <a:latin typeface="Comic Sans MS" pitchFamily="66" charset="0"/>
              </a:rPr>
              <a:t>rafiksel yöntem.</a:t>
            </a:r>
            <a:endParaRPr lang="tr-TR" sz="2400" dirty="0">
              <a:latin typeface="Comic Sans MS" pitchFamily="66" charset="0"/>
            </a:endParaRPr>
          </a:p>
        </p:txBody>
      </p:sp>
      <p:sp>
        <p:nvSpPr>
          <p:cNvPr id="44" name="Text Box 6416"/>
          <p:cNvSpPr txBox="1">
            <a:spLocks noChangeArrowheads="1"/>
          </p:cNvSpPr>
          <p:nvPr/>
        </p:nvSpPr>
        <p:spPr bwMode="auto">
          <a:xfrm>
            <a:off x="709066" y="16274033"/>
            <a:ext cx="23845837" cy="3569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9126" tIns="39562" rIns="79126" bIns="39562"/>
          <a:lstStyle>
            <a:lvl1pPr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Fotokatalitik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aktivite deneyleri boyunca konsantrasyon 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hesaplamalarında kullanılan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absorbans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değerlerinin ölçülmesi için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Agilent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Cary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60 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spektrometre 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kullanılmıştır. 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Yapılan ölçümlerde MB’nin spektrometredeki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absorbans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değeri taramasında en yüksek pik değeri 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olan 665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nm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kullanılmıştır. 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Elde edilen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absorbans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değerlerinden konsantrasyon değerlerine geçilmiş, denklem (1) kullanılarak konsantrasyon %’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leri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hesaplanmıştır. 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Burada 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C</a:t>
            </a:r>
            <a:r>
              <a:rPr lang="tr-TR" sz="2400" baseline="-250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0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ilk andaki konsantrasyon,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C</a:t>
            </a:r>
            <a:r>
              <a:rPr lang="tr-TR" sz="2400" baseline="-250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t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herhangi bir t anındaki konsantrasyon ve r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bozunma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verimini ifade etmektedir. Ardından (2) numaralı denklem kullanılarak reaksiyon hız sabiti 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hesaplanabilmiştir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. Burada reaksiyon hız sabiti (k), Şekil 2’de verilen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ln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(C</a:t>
            </a:r>
            <a:r>
              <a:rPr lang="tr-TR" sz="2400" baseline="-250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0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/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C</a:t>
            </a:r>
            <a:r>
              <a:rPr lang="tr-TR" sz="2400" baseline="-250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t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) değerinin zamana karşı çizildiği grafikte elde edilen noktaların eğimi yardımıyla hesaplanmaktadır. Bu hesaplama sonucunda 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literatüre uygun şekilde reaksiyonlarının 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mertebesinin birinci dereceden olduğu görülmüş ve hesaplanan k değerleri, k</a:t>
            </a:r>
            <a:r>
              <a:rPr lang="tr-TR" sz="2400" baseline="-250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2 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= 8.10</a:t>
            </a:r>
            <a:r>
              <a:rPr lang="tr-TR" sz="2400" baseline="300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-4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dk</a:t>
            </a:r>
            <a:r>
              <a:rPr lang="tr-TR" sz="2400" baseline="300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-1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ve k</a:t>
            </a:r>
            <a:r>
              <a:rPr lang="tr-TR" sz="2400" baseline="-250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4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= 11.10</a:t>
            </a:r>
            <a:r>
              <a:rPr lang="tr-TR" sz="2400" baseline="300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-4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dk</a:t>
            </a:r>
            <a:r>
              <a:rPr lang="tr-TR" sz="2400" baseline="300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-1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olarak bulunmuştur. </a:t>
            </a:r>
            <a:endParaRPr lang="tr-TR" sz="2400" dirty="0" smtClean="0">
              <a:solidFill>
                <a:schemeClr val="accent4">
                  <a:lumMod val="10000"/>
                </a:schemeClr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endParaRPr kumimoji="1" lang="tr-TR" sz="2400" dirty="0">
              <a:solidFill>
                <a:schemeClr val="accent4">
                  <a:lumMod val="10000"/>
                </a:schemeClr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endParaRPr kumimoji="1" lang="tr-TR" sz="2400" dirty="0" smtClean="0">
              <a:solidFill>
                <a:schemeClr val="accent4">
                  <a:lumMod val="10000"/>
                </a:schemeClr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tr-T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SONUÇLAR VE TARTIŞMA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r>
              <a:rPr kumimoji="1"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ZnO</a:t>
            </a:r>
            <a:r>
              <a:rPr kumimoji="1"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kumimoji="1"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fotokatalizörünün</a:t>
            </a:r>
            <a:r>
              <a:rPr kumimoji="1"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2 mg/L kullanıldığı </a:t>
            </a:r>
            <a:r>
              <a:rPr kumimoji="1"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fotobozunma</a:t>
            </a:r>
            <a:r>
              <a:rPr kumimoji="1"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deneyinde 2977 </a:t>
            </a:r>
            <a:r>
              <a:rPr kumimoji="1"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dk</a:t>
            </a:r>
            <a:r>
              <a:rPr kumimoji="1"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sonunda organik boyarmaddenin %91,7’si </a:t>
            </a:r>
            <a:r>
              <a:rPr kumimoji="1"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bozunurken</a:t>
            </a:r>
            <a:r>
              <a:rPr kumimoji="1"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; 4 mg/L kullanılan deneyde 3116 </a:t>
            </a:r>
            <a:r>
              <a:rPr kumimoji="1"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dk</a:t>
            </a:r>
            <a:r>
              <a:rPr kumimoji="1"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sonunda organik boyarmaddenin %94,5’i </a:t>
            </a:r>
            <a:r>
              <a:rPr kumimoji="1"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bozunmuştur</a:t>
            </a:r>
            <a:r>
              <a:rPr kumimoji="1"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. Çalışmada elde edilen sonuçlara göre, 2 kat fazla kullanılan katalizör varlığında </a:t>
            </a:r>
            <a:r>
              <a:rPr kumimoji="1"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bozunma</a:t>
            </a:r>
            <a:r>
              <a:rPr kumimoji="1"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hızı 1,38 kat artmıştır (Şekil 2). 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endParaRPr kumimoji="1" lang="tr-TR" sz="2400" dirty="0">
              <a:solidFill>
                <a:schemeClr val="accent4">
                  <a:lumMod val="10000"/>
                </a:schemeClr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endParaRPr kumimoji="1" lang="tr-TR" sz="2100" dirty="0">
              <a:solidFill>
                <a:srgbClr val="00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/>
              <p:cNvSpPr/>
              <p:nvPr/>
            </p:nvSpPr>
            <p:spPr>
              <a:xfrm>
                <a:off x="887810" y="20306481"/>
                <a:ext cx="6324167" cy="981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tr-TR" sz="4000" i="1">
                        <a:latin typeface="Cambria Math"/>
                      </a:rPr>
                      <m:t>𝑟</m:t>
                    </m:r>
                    <m:r>
                      <a:rPr lang="tr-TR" sz="40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tr-TR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tr-TR" sz="4000">
                            <a:latin typeface="Cambria Math"/>
                          </a:rPr>
                          <m:t>C</m:t>
                        </m:r>
                        <m:r>
                          <a:rPr lang="tr-TR" sz="4000" baseline="-25000">
                            <a:latin typeface="Cambria Math"/>
                          </a:rPr>
                          <m:t>0</m:t>
                        </m:r>
                        <m:r>
                          <a:rPr lang="tr-TR" sz="4000" i="1"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tr-TR" sz="4000">
                            <a:latin typeface="Cambria Math"/>
                          </a:rPr>
                          <m:t>C</m:t>
                        </m:r>
                        <m:r>
                          <m:rPr>
                            <m:sty m:val="p"/>
                          </m:rPr>
                          <a:rPr lang="tr-TR" sz="4000" baseline="-25000">
                            <a:latin typeface="Cambria Math"/>
                          </a:rPr>
                          <m:t>t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tr-TR" sz="4000">
                            <a:latin typeface="Cambria Math"/>
                          </a:rPr>
                          <m:t>C</m:t>
                        </m:r>
                        <m:r>
                          <a:rPr lang="tr-TR" sz="4000" baseline="-25000">
                            <a:latin typeface="Cambria Math"/>
                          </a:rPr>
                          <m:t>0</m:t>
                        </m:r>
                      </m:den>
                    </m:f>
                    <m:r>
                      <a:rPr lang="tr-TR" sz="4000" i="1">
                        <a:latin typeface="Cambria Math"/>
                      </a:rPr>
                      <m:t> </m:t>
                    </m:r>
                  </m:oMath>
                </a14:m>
                <a:r>
                  <a:rPr lang="tr-TR" sz="4000" dirty="0">
                    <a:sym typeface="Symbol"/>
                  </a:rPr>
                  <a:t></a:t>
                </a:r>
                <a:r>
                  <a:rPr lang="tr-TR" sz="4000" dirty="0"/>
                  <a:t>100		</a:t>
                </a:r>
                <a:r>
                  <a:rPr lang="tr-TR" sz="4000" dirty="0" smtClean="0"/>
                  <a:t>	(</a:t>
                </a:r>
                <a:r>
                  <a:rPr lang="tr-TR" sz="4000" dirty="0"/>
                  <a:t>1)</a:t>
                </a:r>
              </a:p>
            </p:txBody>
          </p:sp>
        </mc:Choice>
        <mc:Fallback xmlns="">
          <p:sp>
            <p:nvSpPr>
              <p:cNvPr id="5" name="Dikdörtgen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810" y="20306481"/>
                <a:ext cx="6324167" cy="981487"/>
              </a:xfrm>
              <a:prstGeom prst="rect">
                <a:avLst/>
              </a:prstGeom>
              <a:blipFill rotWithShape="1">
                <a:blip r:embed="rId9"/>
                <a:stretch>
                  <a:fillRect r="-2507" b="-1180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Dikdörtgen 6"/>
              <p:cNvSpPr/>
              <p:nvPr/>
            </p:nvSpPr>
            <p:spPr>
              <a:xfrm>
                <a:off x="18329491" y="20189090"/>
                <a:ext cx="6324167" cy="981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tr-TR" sz="4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tr-TR" sz="4000">
                            <a:latin typeface="Cambria Math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tr-TR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tr-TR" sz="4000">
                                <a:latin typeface="Cambria Math"/>
                              </a:rPr>
                              <m:t>C</m:t>
                            </m:r>
                            <m:r>
                              <a:rPr lang="tr-TR" sz="4000" baseline="-25000">
                                <a:latin typeface="Cambria Math"/>
                              </a:rPr>
                              <m:t>0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tr-TR" sz="4000">
                                <a:latin typeface="Cambria Math"/>
                              </a:rPr>
                              <m:t>C</m:t>
                            </m:r>
                            <m:r>
                              <m:rPr>
                                <m:sty m:val="p"/>
                              </m:rPr>
                              <a:rPr lang="tr-TR" sz="4000" baseline="-25000">
                                <a:latin typeface="Cambria Math"/>
                              </a:rPr>
                              <m:t>t</m:t>
                            </m:r>
                          </m:den>
                        </m:f>
                      </m:e>
                    </m:func>
                    <m:r>
                      <a:rPr lang="tr-TR" sz="4000" i="1">
                        <a:latin typeface="Cambria Math"/>
                      </a:rPr>
                      <m:t>= −</m:t>
                    </m:r>
                  </m:oMath>
                </a14:m>
                <a:r>
                  <a:rPr lang="tr-TR" sz="4000" dirty="0" err="1"/>
                  <a:t>k</a:t>
                </a:r>
                <a:r>
                  <a:rPr lang="tr-TR" sz="4000" dirty="0" err="1">
                    <a:sym typeface="Symbol"/>
                  </a:rPr>
                  <a:t></a:t>
                </a:r>
                <a:r>
                  <a:rPr lang="tr-TR" sz="4000" dirty="0" err="1"/>
                  <a:t>t</a:t>
                </a:r>
                <a:r>
                  <a:rPr lang="tr-TR" sz="4000" dirty="0"/>
                  <a:t>				(2)</a:t>
                </a:r>
              </a:p>
            </p:txBody>
          </p:sp>
        </mc:Choice>
        <mc:Fallback xmlns="">
          <p:sp>
            <p:nvSpPr>
              <p:cNvPr id="7" name="Dikdörtgen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29491" y="20189090"/>
                <a:ext cx="6324167" cy="981487"/>
              </a:xfrm>
              <a:prstGeom prst="rect">
                <a:avLst/>
              </a:prstGeom>
              <a:blipFill rotWithShape="1">
                <a:blip r:embed="rId10"/>
                <a:stretch>
                  <a:fillRect r="-2507" b="-1180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up 5"/>
          <p:cNvGrpSpPr/>
          <p:nvPr/>
        </p:nvGrpSpPr>
        <p:grpSpPr>
          <a:xfrm>
            <a:off x="20234275" y="741571"/>
            <a:ext cx="4680668" cy="2633030"/>
            <a:chOff x="20234275" y="741571"/>
            <a:chExt cx="4680668" cy="2633030"/>
          </a:xfrm>
        </p:grpSpPr>
        <p:pic>
          <p:nvPicPr>
            <p:cNvPr id="1026" name="Picture 2" descr="logo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58671" y="741571"/>
              <a:ext cx="2891868" cy="21042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Text Box 6417"/>
            <p:cNvSpPr txBox="1">
              <a:spLocks noChangeArrowheads="1"/>
            </p:cNvSpPr>
            <p:nvPr/>
          </p:nvSpPr>
          <p:spPr bwMode="auto">
            <a:xfrm>
              <a:off x="20234275" y="2689225"/>
              <a:ext cx="4680668" cy="685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9146" tIns="34574" rIns="69146" bIns="34574">
              <a:spAutoFit/>
            </a:bodyPr>
            <a:lstStyle>
              <a:lvl1pPr defTabSz="906463">
                <a:defRPr sz="33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906463">
                <a:defRPr sz="33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906463">
                <a:defRPr sz="33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906463">
                <a:defRPr sz="33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906463">
                <a:defRPr sz="33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906463" eaLnBrk="0" fontAlgn="base" hangingPunct="0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906463" eaLnBrk="0" fontAlgn="base" hangingPunct="0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906463" eaLnBrk="0" fontAlgn="base" hangingPunct="0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906463" eaLnBrk="0" fontAlgn="base" hangingPunct="0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tr-TR" sz="4000" b="1" dirty="0" smtClean="0">
                  <a:solidFill>
                    <a:srgbClr val="0070C0"/>
                  </a:solidFill>
                  <a:latin typeface="Garamond" panose="02020404030301010803" pitchFamily="18" charset="0"/>
                </a:rPr>
                <a:t>ÇAKÜUÖK1</a:t>
              </a:r>
              <a:endParaRPr lang="tr-TR" sz="4000" dirty="0">
                <a:solidFill>
                  <a:srgbClr val="0070C0"/>
                </a:solidFill>
                <a:latin typeface="Garamond" panose="02020404030301010803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4786</TotalTime>
  <Words>529</Words>
  <Application>Microsoft Office PowerPoint</Application>
  <PresentationFormat>Özel</PresentationFormat>
  <Paragraphs>49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Comic Sans MS</vt:lpstr>
      <vt:lpstr>Garamond</vt:lpstr>
      <vt:lpstr>Symbol</vt:lpstr>
      <vt:lpstr>Times New Roman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Yıldız Teknik Üniversitesi</dc:creator>
  <cp:lastModifiedBy>Bora Akin</cp:lastModifiedBy>
  <cp:revision>441</cp:revision>
  <dcterms:created xsi:type="dcterms:W3CDTF">2003-07-16T07:23:15Z</dcterms:created>
  <dcterms:modified xsi:type="dcterms:W3CDTF">2024-04-23T09:05:14Z</dcterms:modified>
</cp:coreProperties>
</file>